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1" r:id="rId5"/>
    <p:sldId id="260" r:id="rId6"/>
    <p:sldId id="259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47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B4955-3D92-4D84-8777-53A5CB194A84}" type="datetimeFigureOut">
              <a:rPr lang="en-AU" smtClean="0"/>
              <a:t>18/04/2018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8D477-58EB-49A7-B290-61BE0F681FA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21358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B4955-3D92-4D84-8777-53A5CB194A84}" type="datetimeFigureOut">
              <a:rPr lang="en-AU" smtClean="0"/>
              <a:t>18/04/2018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8D477-58EB-49A7-B290-61BE0F681FA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84777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B4955-3D92-4D84-8777-53A5CB194A84}" type="datetimeFigureOut">
              <a:rPr lang="en-AU" smtClean="0"/>
              <a:t>18/04/2018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8D477-58EB-49A7-B290-61BE0F681FA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84421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B4955-3D92-4D84-8777-53A5CB194A84}" type="datetimeFigureOut">
              <a:rPr lang="en-AU" smtClean="0"/>
              <a:t>18/04/2018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8D477-58EB-49A7-B290-61BE0F681FA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18978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B4955-3D92-4D84-8777-53A5CB194A84}" type="datetimeFigureOut">
              <a:rPr lang="en-AU" smtClean="0"/>
              <a:t>18/04/2018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8D477-58EB-49A7-B290-61BE0F681FA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29734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B4955-3D92-4D84-8777-53A5CB194A84}" type="datetimeFigureOut">
              <a:rPr lang="en-AU" smtClean="0"/>
              <a:t>18/04/2018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8D477-58EB-49A7-B290-61BE0F681FA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51977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B4955-3D92-4D84-8777-53A5CB194A84}" type="datetimeFigureOut">
              <a:rPr lang="en-AU" smtClean="0"/>
              <a:t>18/04/2018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8D477-58EB-49A7-B290-61BE0F681FA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29084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B4955-3D92-4D84-8777-53A5CB194A84}" type="datetimeFigureOut">
              <a:rPr lang="en-AU" smtClean="0"/>
              <a:t>18/04/2018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8D477-58EB-49A7-B290-61BE0F681FA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96709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B4955-3D92-4D84-8777-53A5CB194A84}" type="datetimeFigureOut">
              <a:rPr lang="en-AU" smtClean="0"/>
              <a:t>18/04/2018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8D477-58EB-49A7-B290-61BE0F681FA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47701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B4955-3D92-4D84-8777-53A5CB194A84}" type="datetimeFigureOut">
              <a:rPr lang="en-AU" smtClean="0"/>
              <a:t>18/04/2018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8D477-58EB-49A7-B290-61BE0F681FA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50063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B4955-3D92-4D84-8777-53A5CB194A84}" type="datetimeFigureOut">
              <a:rPr lang="en-AU" smtClean="0"/>
              <a:t>18/04/2018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8D477-58EB-49A7-B290-61BE0F681FA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59332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B4955-3D92-4D84-8777-53A5CB194A84}" type="datetimeFigureOut">
              <a:rPr lang="en-AU" smtClean="0"/>
              <a:t>18/04/2018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28D477-58EB-49A7-B290-61BE0F681FA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22954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1412776"/>
            <a:ext cx="8712968" cy="3960440"/>
          </a:xfrm>
        </p:spPr>
        <p:txBody>
          <a:bodyPr>
            <a:normAutofit fontScale="92500" lnSpcReduction="10000"/>
          </a:bodyPr>
          <a:lstStyle/>
          <a:p>
            <a:pPr marL="342900" lvl="0" indent="-342900" algn="l" eaLnBrk="0" fontAlgn="base" hangingPunct="0">
              <a:spcBef>
                <a:spcPts val="12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kumimoji="0" lang="en-A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Dimensions of Patient Participation</a:t>
            </a:r>
          </a:p>
          <a:p>
            <a:pPr marL="342900" lvl="0" indent="-342900" algn="l" eaLnBrk="0" fontAlgn="base" hangingPunct="0">
              <a:spcBef>
                <a:spcPts val="12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kumimoji="0" lang="en-A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Pressure Injury Prevention Patient Education Resources</a:t>
            </a:r>
          </a:p>
          <a:p>
            <a:pPr marL="742950" lvl="1" indent="-285750" algn="l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kumimoji="0" lang="en-A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Poster</a:t>
            </a:r>
          </a:p>
          <a:p>
            <a:pPr marL="742950" lvl="1" indent="-285750" algn="l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kumimoji="0" lang="en-A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Brochure</a:t>
            </a:r>
          </a:p>
          <a:p>
            <a:pPr marL="742950" lvl="1" indent="-285750" algn="l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kumimoji="0" lang="en-A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DVD</a:t>
            </a:r>
          </a:p>
          <a:p>
            <a:pPr marL="342900" lvl="0" indent="-342900" algn="l" eaLnBrk="0" fontAlgn="base" hangingPunct="0">
              <a:spcBef>
                <a:spcPts val="12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kumimoji="0" lang="en-A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Poster and Brochure available in English and 8 other languages (Arabic, Chinese, </a:t>
            </a:r>
            <a:r>
              <a:rPr lang="en-AU" sz="2400" kern="0" dirty="0" smtClean="0">
                <a:solidFill>
                  <a:srgbClr val="000000"/>
                </a:solidFill>
                <a:latin typeface="Arial"/>
              </a:rPr>
              <a:t>Croatian, </a:t>
            </a:r>
            <a:r>
              <a:rPr lang="en-AU" sz="2400" kern="0" dirty="0">
                <a:solidFill>
                  <a:srgbClr val="000000"/>
                </a:solidFill>
                <a:latin typeface="Arial"/>
              </a:rPr>
              <a:t>Greek, </a:t>
            </a:r>
            <a:r>
              <a:rPr lang="en-AU" sz="2400" kern="0" dirty="0" smtClean="0">
                <a:solidFill>
                  <a:srgbClr val="000000"/>
                </a:solidFill>
                <a:latin typeface="Arial"/>
              </a:rPr>
              <a:t>Spanish</a:t>
            </a:r>
            <a:r>
              <a:rPr kumimoji="0" lang="en-A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lang="en-AU" sz="2400" kern="0" dirty="0" err="1" smtClean="0">
                <a:solidFill>
                  <a:srgbClr val="000000"/>
                </a:solidFill>
                <a:latin typeface="Arial"/>
              </a:rPr>
              <a:t>Italian,Vietnamese</a:t>
            </a:r>
            <a:r>
              <a:rPr kumimoji="0" lang="en-A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and Somalian)</a:t>
            </a:r>
          </a:p>
          <a:p>
            <a:pPr marL="342900" lvl="0" indent="-342900" algn="l" eaLnBrk="0" fontAlgn="base" hangingPunct="0">
              <a:spcBef>
                <a:spcPts val="12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kumimoji="0" lang="en-A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DVD available in the same languages except Somalian</a:t>
            </a:r>
          </a:p>
          <a:p>
            <a:endParaRPr lang="en-AU" dirty="0"/>
          </a:p>
        </p:txBody>
      </p:sp>
      <p:pic>
        <p:nvPicPr>
          <p:cNvPr id="1028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847899"/>
            <a:ext cx="1638300" cy="5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1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500237"/>
            <a:ext cx="1304925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5847899"/>
            <a:ext cx="14859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39552" y="188640"/>
            <a:ext cx="61744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Pressure Injury Prevention</a:t>
            </a:r>
            <a:br>
              <a:rPr kumimoji="0" lang="en-A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r>
              <a:rPr kumimoji="0" lang="en-A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Patient Education Resources</a:t>
            </a:r>
            <a:endParaRPr kumimoji="0" lang="en-AU" sz="2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52119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-171400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en-A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Dimensions of Patient Participation in Care</a:t>
            </a:r>
            <a:endParaRPr lang="en-A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12" y="5085184"/>
            <a:ext cx="8640960" cy="239935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en-AU" sz="5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Sahlsten</a:t>
            </a:r>
            <a:r>
              <a:rPr lang="en-AU" sz="5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MJ, Larsson IE, </a:t>
            </a:r>
            <a:r>
              <a:rPr lang="en-AU" sz="5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Sjöström</a:t>
            </a:r>
            <a:r>
              <a:rPr lang="en-AU" sz="5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B, </a:t>
            </a:r>
            <a:r>
              <a:rPr lang="en-AU" sz="5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Plos</a:t>
            </a:r>
            <a:r>
              <a:rPr lang="en-AU" sz="5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KA. An analysis of the concept of patient participation. </a:t>
            </a:r>
          </a:p>
          <a:p>
            <a:pPr algn="l"/>
            <a:r>
              <a:rPr lang="en-AU" sz="5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Nursing Forum. 2008;43(1):2-11.</a:t>
            </a:r>
          </a:p>
          <a:p>
            <a:pPr algn="l"/>
            <a:endParaRPr lang="en-AU" dirty="0"/>
          </a:p>
        </p:txBody>
      </p:sp>
      <p:pic>
        <p:nvPicPr>
          <p:cNvPr id="1028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882514"/>
            <a:ext cx="1638300" cy="5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1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460307"/>
            <a:ext cx="1304925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5853939"/>
            <a:ext cx="14859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8910060"/>
              </p:ext>
            </p:extLst>
          </p:nvPr>
        </p:nvGraphicFramePr>
        <p:xfrm>
          <a:off x="179512" y="1052736"/>
          <a:ext cx="8712968" cy="3960440"/>
        </p:xfrm>
        <a:graphic>
          <a:graphicData uri="http://schemas.openxmlformats.org/drawingml/2006/table">
            <a:tbl>
              <a:tblPr firstRow="1" bandRow="1"/>
              <a:tblGrid>
                <a:gridCol w="33843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285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452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AU" sz="1800" b="0" dirty="0">
                          <a:solidFill>
                            <a:sysClr val="windowText" lastClr="000000"/>
                          </a:solidFill>
                          <a:effectLst/>
                          <a:latin typeface="Arial Body"/>
                          <a:ea typeface="Calibri"/>
                          <a:cs typeface="Times New Roman"/>
                        </a:rPr>
                        <a:t>An established relationship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1800" b="0" dirty="0" smtClean="0">
                          <a:solidFill>
                            <a:sysClr val="windowText" lastClr="000000"/>
                          </a:solidFill>
                          <a:effectLst/>
                          <a:latin typeface="Arial Body"/>
                        </a:rPr>
                        <a:t>Mutual</a:t>
                      </a:r>
                      <a:r>
                        <a:rPr lang="en-AU" sz="1800" b="0" dirty="0">
                          <a:solidFill>
                            <a:sysClr val="windowText" lastClr="000000"/>
                          </a:solidFill>
                          <a:effectLst/>
                          <a:latin typeface="Arial Body"/>
                        </a:rPr>
                        <a:t>, trusting, respectful, connected </a:t>
                      </a:r>
                      <a:r>
                        <a:rPr lang="en-AU" sz="1800" b="0" dirty="0" smtClean="0">
                          <a:solidFill>
                            <a:sysClr val="windowText" lastClr="000000"/>
                          </a:solidFill>
                          <a:effectLst/>
                          <a:latin typeface="Arial Body"/>
                        </a:rPr>
                        <a:t>relationship.</a:t>
                      </a:r>
                      <a:endParaRPr lang="en-AU" sz="1800" b="0" dirty="0">
                        <a:solidFill>
                          <a:sysClr val="windowText" lastClr="000000"/>
                        </a:solidFill>
                        <a:effectLst/>
                        <a:latin typeface="Arial Body"/>
                        <a:ea typeface="Calibri"/>
                        <a:cs typeface="Times New Roman"/>
                      </a:endParaRPr>
                    </a:p>
                  </a:txBody>
                  <a:tcPr marL="54256" marR="54256" marT="0" marB="0"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688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 startAt="2"/>
                      </a:pPr>
                      <a:r>
                        <a:rPr lang="en-AU" sz="1800" b="0" dirty="0" smtClean="0">
                          <a:solidFill>
                            <a:sysClr val="windowText" lastClr="000000"/>
                          </a:solidFill>
                          <a:effectLst/>
                          <a:latin typeface="Arial Body"/>
                          <a:ea typeface="Calibri"/>
                          <a:cs typeface="Times New Roman"/>
                        </a:rPr>
                        <a:t>Nurses’ surrender </a:t>
                      </a:r>
                      <a:r>
                        <a:rPr lang="en-AU" sz="1800" b="0" dirty="0">
                          <a:solidFill>
                            <a:sysClr val="windowText" lastClr="000000"/>
                          </a:solidFill>
                          <a:effectLst/>
                          <a:latin typeface="Arial Body"/>
                          <a:ea typeface="Calibri"/>
                          <a:cs typeface="Times New Roman"/>
                        </a:rPr>
                        <a:t>some </a:t>
                      </a:r>
                      <a:r>
                        <a:rPr lang="en-AU" sz="1800" b="0" dirty="0" smtClean="0">
                          <a:solidFill>
                            <a:sysClr val="windowText" lastClr="000000"/>
                          </a:solidFill>
                          <a:effectLst/>
                          <a:latin typeface="Arial Body"/>
                          <a:ea typeface="Calibri"/>
                          <a:cs typeface="Times New Roman"/>
                        </a:rPr>
                        <a:t>power/control </a:t>
                      </a:r>
                      <a:endParaRPr lang="en-AU" sz="1800" b="0" dirty="0">
                        <a:solidFill>
                          <a:sysClr val="windowText" lastClr="000000"/>
                        </a:solidFill>
                        <a:effectLst/>
                        <a:latin typeface="Arial Body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1800" dirty="0" smtClean="0">
                          <a:solidFill>
                            <a:sysClr val="windowText" lastClr="000000"/>
                          </a:solidFill>
                          <a:effectLst/>
                          <a:latin typeface="Arial Body"/>
                        </a:rPr>
                        <a:t>Participation </a:t>
                      </a:r>
                      <a:r>
                        <a:rPr lang="en-AU" sz="1800" dirty="0">
                          <a:solidFill>
                            <a:sysClr val="windowText" lastClr="000000"/>
                          </a:solidFill>
                          <a:effectLst/>
                          <a:latin typeface="Arial Body"/>
                        </a:rPr>
                        <a:t>entails equality, negotiation, and </a:t>
                      </a:r>
                      <a:r>
                        <a:rPr lang="en-AU" sz="1800" dirty="0" smtClean="0">
                          <a:solidFill>
                            <a:sysClr val="windowText" lastClr="000000"/>
                          </a:solidFill>
                          <a:effectLst/>
                          <a:latin typeface="Arial Body"/>
                        </a:rPr>
                        <a:t>responsibility.</a:t>
                      </a:r>
                      <a:endParaRPr lang="en-AU" sz="1800" dirty="0">
                        <a:solidFill>
                          <a:sysClr val="windowText" lastClr="000000"/>
                        </a:solidFill>
                        <a:effectLst/>
                        <a:latin typeface="Arial Body"/>
                        <a:ea typeface="Calibri"/>
                        <a:cs typeface="Times New Roman"/>
                      </a:endParaRPr>
                    </a:p>
                  </a:txBody>
                  <a:tcPr marL="54256" marR="54256" marT="0" marB="0"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961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 startAt="3"/>
                      </a:pPr>
                      <a:r>
                        <a:rPr lang="en-AU" sz="1800" b="0" dirty="0">
                          <a:solidFill>
                            <a:sysClr val="windowText" lastClr="000000"/>
                          </a:solidFill>
                          <a:effectLst/>
                          <a:latin typeface="Arial Body"/>
                          <a:ea typeface="Calibri"/>
                          <a:cs typeface="Times New Roman"/>
                        </a:rPr>
                        <a:t>Shared information and knowledge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285750" marR="0" indent="-2857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AU" sz="1800" dirty="0" smtClean="0">
                          <a:solidFill>
                            <a:sysClr val="windowText" lastClr="000000"/>
                          </a:solidFill>
                          <a:effectLst/>
                          <a:latin typeface="Arial Body"/>
                        </a:rPr>
                        <a:t>Meaningful information</a:t>
                      </a:r>
                      <a:r>
                        <a:rPr lang="en-AU" sz="180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Arial Body"/>
                        </a:rPr>
                        <a:t> </a:t>
                      </a:r>
                      <a:r>
                        <a:rPr lang="en-AU" sz="1800" dirty="0" smtClean="0">
                          <a:solidFill>
                            <a:sysClr val="windowText" lastClr="000000"/>
                          </a:solidFill>
                          <a:effectLst/>
                          <a:latin typeface="Arial Body"/>
                        </a:rPr>
                        <a:t>exchanged between nurse and patient.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AU" sz="1800" dirty="0" smtClean="0">
                          <a:solidFill>
                            <a:sysClr val="windowText" lastClr="000000"/>
                          </a:solidFill>
                          <a:effectLst/>
                          <a:latin typeface="Arial Body"/>
                        </a:rPr>
                        <a:t>Patient’s opinions, expectations, and</a:t>
                      </a:r>
                      <a:r>
                        <a:rPr lang="en-AU" sz="180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Arial Body"/>
                        </a:rPr>
                        <a:t> </a:t>
                      </a:r>
                      <a:r>
                        <a:rPr lang="en-AU" sz="1800" dirty="0" smtClean="0">
                          <a:solidFill>
                            <a:sysClr val="windowText" lastClr="000000"/>
                          </a:solidFill>
                          <a:effectLst/>
                          <a:latin typeface="Arial Body"/>
                        </a:rPr>
                        <a:t>experiences understood.</a:t>
                      </a:r>
                      <a:r>
                        <a:rPr lang="en-AU" sz="180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Arial Body"/>
                        </a:rPr>
                        <a:t> </a:t>
                      </a:r>
                      <a:endParaRPr lang="en-AU" sz="1800" dirty="0" smtClean="0">
                        <a:solidFill>
                          <a:sysClr val="windowText" lastClr="000000"/>
                        </a:solidFill>
                        <a:effectLst/>
                        <a:latin typeface="Arial Body"/>
                        <a:ea typeface="Calibri"/>
                        <a:cs typeface="Times New Roman"/>
                      </a:endParaRPr>
                    </a:p>
                  </a:txBody>
                  <a:tcPr marL="54256" marR="54256" marT="0" marB="0"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21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 startAt="4"/>
                      </a:pPr>
                      <a:r>
                        <a:rPr lang="en-AU" sz="1800" b="0" dirty="0">
                          <a:solidFill>
                            <a:sysClr val="windowText" lastClr="000000"/>
                          </a:solidFill>
                          <a:effectLst/>
                          <a:latin typeface="Arial Body"/>
                          <a:ea typeface="Calibri"/>
                          <a:cs typeface="Times New Roman"/>
                        </a:rPr>
                        <a:t>Active mutual agreement in intellectual and/or physical activities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1800" dirty="0" smtClean="0">
                          <a:solidFill>
                            <a:sysClr val="windowText" lastClr="000000"/>
                          </a:solidFill>
                          <a:effectLst/>
                          <a:latin typeface="Arial Body"/>
                        </a:rPr>
                        <a:t>Both nurses</a:t>
                      </a:r>
                      <a:r>
                        <a:rPr lang="en-AU" sz="180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Arial Body"/>
                        </a:rPr>
                        <a:t> and patients engage in </a:t>
                      </a:r>
                      <a:r>
                        <a:rPr lang="en-AU" sz="1800" dirty="0" smtClean="0">
                          <a:solidFill>
                            <a:sysClr val="windowText" lastClr="000000"/>
                          </a:solidFill>
                          <a:effectLst/>
                          <a:latin typeface="Arial Body"/>
                        </a:rPr>
                        <a:t>all aspects of</a:t>
                      </a:r>
                      <a:r>
                        <a:rPr lang="en-AU" sz="180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Arial Body"/>
                        </a:rPr>
                        <a:t> care.</a:t>
                      </a:r>
                      <a:endParaRPr lang="en-AU" sz="1800" dirty="0" smtClean="0">
                        <a:solidFill>
                          <a:sysClr val="windowText" lastClr="000000"/>
                        </a:solidFill>
                        <a:effectLst/>
                        <a:latin typeface="Arial Body"/>
                      </a:endParaRPr>
                    </a:p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1800" dirty="0" smtClean="0">
                          <a:solidFill>
                            <a:sysClr val="windowText" lastClr="000000"/>
                          </a:solidFill>
                          <a:effectLst/>
                          <a:latin typeface="Arial Body"/>
                        </a:rPr>
                        <a:t>Inviting, encouraging, and supporting</a:t>
                      </a:r>
                      <a:r>
                        <a:rPr lang="en-AU" sz="180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Arial Body"/>
                        </a:rPr>
                        <a:t> </a:t>
                      </a:r>
                      <a:r>
                        <a:rPr lang="en-AU" sz="1800" dirty="0" smtClean="0">
                          <a:solidFill>
                            <a:sysClr val="windowText" lastClr="000000"/>
                          </a:solidFill>
                          <a:effectLst/>
                          <a:latin typeface="Arial Body"/>
                        </a:rPr>
                        <a:t>are crucial.</a:t>
                      </a:r>
                      <a:endParaRPr lang="en-AU" sz="1800" dirty="0">
                        <a:solidFill>
                          <a:sysClr val="windowText" lastClr="000000"/>
                        </a:solidFill>
                        <a:effectLst/>
                        <a:latin typeface="Arial Body"/>
                        <a:ea typeface="Calibri"/>
                        <a:cs typeface="Times New Roman"/>
                      </a:endParaRPr>
                    </a:p>
                  </a:txBody>
                  <a:tcPr marL="54256" marR="54256" marT="0" marB="0"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9562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485" y="-136051"/>
            <a:ext cx="7916416" cy="1470025"/>
          </a:xfrm>
        </p:spPr>
        <p:txBody>
          <a:bodyPr>
            <a:normAutofit/>
          </a:bodyPr>
          <a:lstStyle/>
          <a:p>
            <a:pPr algn="l"/>
            <a:r>
              <a:rPr kumimoji="0" lang="en-A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</a:rPr>
              <a:t>Examples of Poster (English and Chinese)</a:t>
            </a:r>
            <a:endParaRPr lang="en-AU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340808"/>
            <a:ext cx="9144000" cy="5877272"/>
          </a:xfrm>
        </p:spPr>
        <p:txBody>
          <a:bodyPr/>
          <a:lstStyle/>
          <a:p>
            <a:pPr algn="l"/>
            <a:endParaRPr lang="en-A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27624"/>
            <a:ext cx="3651250" cy="520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333974"/>
            <a:ext cx="3683000" cy="518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665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0"/>
            <a:ext cx="7772400" cy="1298625"/>
          </a:xfrm>
        </p:spPr>
        <p:txBody>
          <a:bodyPr>
            <a:normAutofit/>
          </a:bodyPr>
          <a:lstStyle/>
          <a:p>
            <a:pPr lvl="0" algn="l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kumimoji="0" lang="en-A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Example of Brochure (English)</a:t>
            </a:r>
            <a:endParaRPr lang="en-AU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739255"/>
            <a:ext cx="9144000" cy="3201913"/>
          </a:xfrm>
        </p:spPr>
        <p:txBody>
          <a:bodyPr/>
          <a:lstStyle/>
          <a:p>
            <a:pPr algn="l"/>
            <a:endParaRPr lang="en-AU" dirty="0"/>
          </a:p>
        </p:txBody>
      </p:sp>
      <p:pic>
        <p:nvPicPr>
          <p:cNvPr id="1028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878331"/>
            <a:ext cx="1638300" cy="5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1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478115"/>
            <a:ext cx="1304925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5876475"/>
            <a:ext cx="14859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7" y="1739255"/>
            <a:ext cx="4732412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272" y="1739508"/>
            <a:ext cx="4427983" cy="3240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21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059" y="260648"/>
            <a:ext cx="7772400" cy="1080120"/>
          </a:xfrm>
        </p:spPr>
        <p:txBody>
          <a:bodyPr>
            <a:normAutofit/>
          </a:bodyPr>
          <a:lstStyle/>
          <a:p>
            <a:pPr algn="l"/>
            <a:r>
              <a:rPr kumimoji="0" lang="en-A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 Example of Brochure (Chinese)</a:t>
            </a:r>
            <a:br>
              <a:rPr kumimoji="0" lang="en-A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endParaRPr lang="en-AU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700808"/>
            <a:ext cx="9144000" cy="3305858"/>
          </a:xfrm>
        </p:spPr>
        <p:txBody>
          <a:bodyPr/>
          <a:lstStyle/>
          <a:p>
            <a:pPr algn="l"/>
            <a:endParaRPr lang="en-AU" dirty="0"/>
          </a:p>
        </p:txBody>
      </p:sp>
      <p:pic>
        <p:nvPicPr>
          <p:cNvPr id="1028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876475"/>
            <a:ext cx="1638300" cy="5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1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479971"/>
            <a:ext cx="1304925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8464" y="5876475"/>
            <a:ext cx="14859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0808"/>
            <a:ext cx="4608949" cy="330585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414" y="1700808"/>
            <a:ext cx="4535051" cy="3305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92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44625"/>
            <a:ext cx="8568952" cy="1152128"/>
          </a:xfrm>
        </p:spPr>
        <p:txBody>
          <a:bodyPr>
            <a:normAutofit/>
          </a:bodyPr>
          <a:lstStyle/>
          <a:p>
            <a:pPr algn="l"/>
            <a:r>
              <a:rPr kumimoji="0" lang="en-A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</a:rPr>
              <a:t>Implementing the Patient Education Resources</a:t>
            </a:r>
            <a:endParaRPr lang="en-AU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12" y="1052736"/>
            <a:ext cx="8640960" cy="3744416"/>
          </a:xfrm>
        </p:spPr>
        <p:txBody>
          <a:bodyPr/>
          <a:lstStyle/>
          <a:p>
            <a:pPr marL="342900" lvl="0" indent="-342900" algn="l" eaLnBrk="0" fontAlgn="base" hangingPunct="0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kumimoji="0" lang="en-A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 order to begin using these pressure injury prevention patient education resources, our unit has assembled a team to lead implementation </a:t>
            </a:r>
          </a:p>
          <a:p>
            <a:pPr marL="342900" lvl="0" indent="-342900" algn="l" eaLnBrk="0" fontAlgn="base" hangingPunct="0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kumimoji="0" lang="en-A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team is comprised of:  (………………….add names)</a:t>
            </a:r>
          </a:p>
          <a:p>
            <a:pPr marL="342900" lvl="0" indent="-342900" algn="l" eaLnBrk="0" fontAlgn="base" hangingPunct="0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kumimoji="0" lang="en-A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Our plan involves (………………..describe plan)</a:t>
            </a:r>
          </a:p>
          <a:p>
            <a:pPr algn="l"/>
            <a:endParaRPr lang="en-AU" dirty="0"/>
          </a:p>
        </p:txBody>
      </p:sp>
      <p:pic>
        <p:nvPicPr>
          <p:cNvPr id="1028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886242"/>
            <a:ext cx="1638300" cy="5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1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471662"/>
            <a:ext cx="1304925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145" y="5819324"/>
            <a:ext cx="14859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9800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225</Words>
  <Application>Microsoft Office PowerPoint</Application>
  <PresentationFormat>On-screen Show (4:3)</PresentationFormat>
  <Paragraphs>28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Arial Body</vt:lpstr>
      <vt:lpstr>Calibri</vt:lpstr>
      <vt:lpstr>Times New Roman</vt:lpstr>
      <vt:lpstr>Wingdings</vt:lpstr>
      <vt:lpstr>Office Theme</vt:lpstr>
      <vt:lpstr>PowerPoint Presentation</vt:lpstr>
      <vt:lpstr>Dimensions of Patient Participation in Care</vt:lpstr>
      <vt:lpstr>Examples of Poster (English and Chinese)</vt:lpstr>
      <vt:lpstr>  Example of Brochure (English)</vt:lpstr>
      <vt:lpstr>  Example of Brochure (Chinese) </vt:lpstr>
      <vt:lpstr>Implementing the Patient Education Resources</vt:lpstr>
    </vt:vector>
  </TitlesOfParts>
  <Company>Griffith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soeadmin</dc:creator>
  <cp:lastModifiedBy>soeadmin</cp:lastModifiedBy>
  <cp:revision>10</cp:revision>
  <dcterms:created xsi:type="dcterms:W3CDTF">2017-06-22T00:31:15Z</dcterms:created>
  <dcterms:modified xsi:type="dcterms:W3CDTF">2018-04-18T00:05:48Z</dcterms:modified>
</cp:coreProperties>
</file>